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sldIdLst>
    <p:sldId id="257" r:id="rId2"/>
    <p:sldId id="256" r:id="rId3"/>
    <p:sldId id="258" r:id="rId4"/>
    <p:sldId id="260" r:id="rId5"/>
    <p:sldId id="259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0272" autoAdjust="0"/>
  </p:normalViewPr>
  <p:slideViewPr>
    <p:cSldViewPr>
      <p:cViewPr varScale="1">
        <p:scale>
          <a:sx n="61" d="100"/>
          <a:sy n="61" d="100"/>
        </p:scale>
        <p:origin x="-11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AD3CAF-98A7-4DAC-A070-5544FE7B3B1E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</dgm:pt>
    <dgm:pt modelId="{BAA37E13-70A9-44C2-9EA4-51D9EC47859A}">
      <dgm:prSet phldrT="[文本]"/>
      <dgm:spPr/>
      <dgm:t>
        <a:bodyPr/>
        <a:lstStyle/>
        <a:p>
          <a:r>
            <a:rPr lang="en-US" altLang="zh-CN" dirty="0" smtClean="0"/>
            <a:t>Volume</a:t>
          </a:r>
          <a:r>
            <a:rPr lang="zh-CN" altLang="en-US" dirty="0" smtClean="0"/>
            <a:t>（数据体量大）</a:t>
          </a:r>
          <a:endParaRPr lang="zh-CN" altLang="en-US" dirty="0"/>
        </a:p>
      </dgm:t>
    </dgm:pt>
    <dgm:pt modelId="{DA39E81E-EBB2-4796-AC4E-CB082E337F91}" type="parTrans" cxnId="{1733AA2E-F0D1-455A-AF7F-DF5E4C5DC445}">
      <dgm:prSet/>
      <dgm:spPr/>
      <dgm:t>
        <a:bodyPr/>
        <a:lstStyle/>
        <a:p>
          <a:endParaRPr lang="zh-CN" altLang="en-US"/>
        </a:p>
      </dgm:t>
    </dgm:pt>
    <dgm:pt modelId="{85F320A3-49C9-4F17-9C0E-3AFC8542B54B}" type="sibTrans" cxnId="{1733AA2E-F0D1-455A-AF7F-DF5E4C5DC445}">
      <dgm:prSet/>
      <dgm:spPr/>
      <dgm:t>
        <a:bodyPr/>
        <a:lstStyle/>
        <a:p>
          <a:endParaRPr lang="zh-CN" altLang="en-US"/>
        </a:p>
      </dgm:t>
    </dgm:pt>
    <dgm:pt modelId="{892B0768-6DBD-4ED5-BEAC-81EDFFC613D5}">
      <dgm:prSet phldrT="[文本]"/>
      <dgm:spPr/>
      <dgm:t>
        <a:bodyPr/>
        <a:lstStyle/>
        <a:p>
          <a:r>
            <a:rPr lang="en-US" altLang="zh-CN" dirty="0" smtClean="0"/>
            <a:t>Variety</a:t>
          </a:r>
          <a:r>
            <a:rPr lang="zh-CN" altLang="en-US" dirty="0" smtClean="0"/>
            <a:t>（数据类型繁多）</a:t>
          </a:r>
          <a:endParaRPr lang="zh-CN" altLang="en-US" dirty="0"/>
        </a:p>
      </dgm:t>
    </dgm:pt>
    <dgm:pt modelId="{9E55D34B-62BB-4250-A4E6-A172238B73B9}" type="parTrans" cxnId="{4A52EDAA-0553-49D7-BA19-C0E97A300F2F}">
      <dgm:prSet/>
      <dgm:spPr/>
      <dgm:t>
        <a:bodyPr/>
        <a:lstStyle/>
        <a:p>
          <a:endParaRPr lang="zh-CN" altLang="en-US"/>
        </a:p>
      </dgm:t>
    </dgm:pt>
    <dgm:pt modelId="{3AC51653-56DA-45EA-B2FF-E607EFEA5665}" type="sibTrans" cxnId="{4A52EDAA-0553-49D7-BA19-C0E97A300F2F}">
      <dgm:prSet/>
      <dgm:spPr/>
      <dgm:t>
        <a:bodyPr/>
        <a:lstStyle/>
        <a:p>
          <a:endParaRPr lang="zh-CN" altLang="en-US"/>
        </a:p>
      </dgm:t>
    </dgm:pt>
    <dgm:pt modelId="{CC884A07-B54F-4B6C-8BB2-7BF557B8BBD8}">
      <dgm:prSet phldrT="[文本]"/>
      <dgm:spPr/>
      <dgm:t>
        <a:bodyPr/>
        <a:lstStyle/>
        <a:p>
          <a:r>
            <a:rPr lang="en-US" altLang="zh-CN" dirty="0" smtClean="0"/>
            <a:t>Velocity</a:t>
          </a:r>
          <a:r>
            <a:rPr lang="zh-CN" altLang="en-US" dirty="0" smtClean="0"/>
            <a:t>（处理速度快）</a:t>
          </a:r>
          <a:endParaRPr lang="zh-CN" altLang="en-US" dirty="0"/>
        </a:p>
      </dgm:t>
    </dgm:pt>
    <dgm:pt modelId="{8FAAE185-0327-4E7E-AD09-2F6442CBC81D}" type="parTrans" cxnId="{00819F96-DA74-462D-94DA-9AB60F6C7CBB}">
      <dgm:prSet/>
      <dgm:spPr/>
      <dgm:t>
        <a:bodyPr/>
        <a:lstStyle/>
        <a:p>
          <a:endParaRPr lang="zh-CN" altLang="en-US"/>
        </a:p>
      </dgm:t>
    </dgm:pt>
    <dgm:pt modelId="{F9BEB2C2-40E4-4774-B9F7-4FDF5E5E487A}" type="sibTrans" cxnId="{00819F96-DA74-462D-94DA-9AB60F6C7CBB}">
      <dgm:prSet/>
      <dgm:spPr/>
      <dgm:t>
        <a:bodyPr/>
        <a:lstStyle/>
        <a:p>
          <a:endParaRPr lang="zh-CN" altLang="en-US"/>
        </a:p>
      </dgm:t>
    </dgm:pt>
    <dgm:pt modelId="{826C407C-B213-48C4-AAD0-C78664289CAB}">
      <dgm:prSet phldrT="[文本]"/>
      <dgm:spPr/>
      <dgm:t>
        <a:bodyPr/>
        <a:lstStyle/>
        <a:p>
          <a:r>
            <a:rPr lang="en-US" altLang="zh-CN" dirty="0" smtClean="0"/>
            <a:t>Value</a:t>
          </a:r>
          <a:r>
            <a:rPr lang="zh-CN" altLang="en-US" dirty="0" smtClean="0"/>
            <a:t>（价值密度低）</a:t>
          </a:r>
          <a:endParaRPr lang="zh-CN" altLang="en-US" dirty="0"/>
        </a:p>
      </dgm:t>
    </dgm:pt>
    <dgm:pt modelId="{738538B2-AAA4-400A-8BF9-B022D626237C}" type="parTrans" cxnId="{D2FDB80D-133B-4D03-B9E1-6081B3380C08}">
      <dgm:prSet/>
      <dgm:spPr/>
      <dgm:t>
        <a:bodyPr/>
        <a:lstStyle/>
        <a:p>
          <a:endParaRPr lang="zh-CN" altLang="en-US"/>
        </a:p>
      </dgm:t>
    </dgm:pt>
    <dgm:pt modelId="{A7CAFC13-B5EA-4D46-8987-DEE6A24C0F92}" type="sibTrans" cxnId="{D2FDB80D-133B-4D03-B9E1-6081B3380C08}">
      <dgm:prSet/>
      <dgm:spPr/>
      <dgm:t>
        <a:bodyPr/>
        <a:lstStyle/>
        <a:p>
          <a:endParaRPr lang="zh-CN" altLang="en-US"/>
        </a:p>
      </dgm:t>
    </dgm:pt>
    <dgm:pt modelId="{75945098-BEDC-4954-B8A2-0F3D4EE52206}" type="pres">
      <dgm:prSet presAssocID="{8EAD3CAF-98A7-4DAC-A070-5544FE7B3B1E}" presName="linear" presStyleCnt="0">
        <dgm:presLayoutVars>
          <dgm:animLvl val="lvl"/>
          <dgm:resizeHandles val="exact"/>
        </dgm:presLayoutVars>
      </dgm:prSet>
      <dgm:spPr/>
    </dgm:pt>
    <dgm:pt modelId="{FB54AD66-6A16-4CE7-9195-FCA3BC757091}" type="pres">
      <dgm:prSet presAssocID="{BAA37E13-70A9-44C2-9EA4-51D9EC47859A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F81497-5FCA-4B8F-B6B5-AF5F8459F431}" type="pres">
      <dgm:prSet presAssocID="{85F320A3-49C9-4F17-9C0E-3AFC8542B54B}" presName="spacer" presStyleCnt="0"/>
      <dgm:spPr/>
    </dgm:pt>
    <dgm:pt modelId="{B9F7721B-576C-429E-97E9-2DCE44970604}" type="pres">
      <dgm:prSet presAssocID="{892B0768-6DBD-4ED5-BEAC-81EDFFC613D5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EE82EC2-916E-48F4-8CEE-415276046B2F}" type="pres">
      <dgm:prSet presAssocID="{3AC51653-56DA-45EA-B2FF-E607EFEA5665}" presName="spacer" presStyleCnt="0"/>
      <dgm:spPr/>
    </dgm:pt>
    <dgm:pt modelId="{8FBAD97B-CBEE-4D0B-AA1B-AB88734EFC25}" type="pres">
      <dgm:prSet presAssocID="{CC884A07-B54F-4B6C-8BB2-7BF557B8BBD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DDB8D6-B556-4AB8-A8CE-789930DB115D}" type="pres">
      <dgm:prSet presAssocID="{F9BEB2C2-40E4-4774-B9F7-4FDF5E5E487A}" presName="spacer" presStyleCnt="0"/>
      <dgm:spPr/>
    </dgm:pt>
    <dgm:pt modelId="{938C4705-1B28-45B3-86D2-81959522D525}" type="pres">
      <dgm:prSet presAssocID="{826C407C-B213-48C4-AAD0-C78664289CAB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AD32FE3-7FDC-4F7C-B3B8-1345D8533471}" type="presOf" srcId="{8EAD3CAF-98A7-4DAC-A070-5544FE7B3B1E}" destId="{75945098-BEDC-4954-B8A2-0F3D4EE52206}" srcOrd="0" destOrd="0" presId="urn:microsoft.com/office/officeart/2005/8/layout/vList2"/>
    <dgm:cxn modelId="{1733AA2E-F0D1-455A-AF7F-DF5E4C5DC445}" srcId="{8EAD3CAF-98A7-4DAC-A070-5544FE7B3B1E}" destId="{BAA37E13-70A9-44C2-9EA4-51D9EC47859A}" srcOrd="0" destOrd="0" parTransId="{DA39E81E-EBB2-4796-AC4E-CB082E337F91}" sibTransId="{85F320A3-49C9-4F17-9C0E-3AFC8542B54B}"/>
    <dgm:cxn modelId="{4A0D7D8A-6B2E-4FCB-B5AB-32415B0FC90D}" type="presOf" srcId="{BAA37E13-70A9-44C2-9EA4-51D9EC47859A}" destId="{FB54AD66-6A16-4CE7-9195-FCA3BC757091}" srcOrd="0" destOrd="0" presId="urn:microsoft.com/office/officeart/2005/8/layout/vList2"/>
    <dgm:cxn modelId="{96859149-A4FC-42F6-9D05-436334291DB3}" type="presOf" srcId="{CC884A07-B54F-4B6C-8BB2-7BF557B8BBD8}" destId="{8FBAD97B-CBEE-4D0B-AA1B-AB88734EFC25}" srcOrd="0" destOrd="0" presId="urn:microsoft.com/office/officeart/2005/8/layout/vList2"/>
    <dgm:cxn modelId="{D2FDB80D-133B-4D03-B9E1-6081B3380C08}" srcId="{8EAD3CAF-98A7-4DAC-A070-5544FE7B3B1E}" destId="{826C407C-B213-48C4-AAD0-C78664289CAB}" srcOrd="3" destOrd="0" parTransId="{738538B2-AAA4-400A-8BF9-B022D626237C}" sibTransId="{A7CAFC13-B5EA-4D46-8987-DEE6A24C0F92}"/>
    <dgm:cxn modelId="{5C404727-3DA3-48D4-83CA-AB557D320F8F}" type="presOf" srcId="{826C407C-B213-48C4-AAD0-C78664289CAB}" destId="{938C4705-1B28-45B3-86D2-81959522D525}" srcOrd="0" destOrd="0" presId="urn:microsoft.com/office/officeart/2005/8/layout/vList2"/>
    <dgm:cxn modelId="{4A52EDAA-0553-49D7-BA19-C0E97A300F2F}" srcId="{8EAD3CAF-98A7-4DAC-A070-5544FE7B3B1E}" destId="{892B0768-6DBD-4ED5-BEAC-81EDFFC613D5}" srcOrd="1" destOrd="0" parTransId="{9E55D34B-62BB-4250-A4E6-A172238B73B9}" sibTransId="{3AC51653-56DA-45EA-B2FF-E607EFEA5665}"/>
    <dgm:cxn modelId="{E8F8CEDB-33E0-4F1B-9B84-5D5F79970F67}" type="presOf" srcId="{892B0768-6DBD-4ED5-BEAC-81EDFFC613D5}" destId="{B9F7721B-576C-429E-97E9-2DCE44970604}" srcOrd="0" destOrd="0" presId="urn:microsoft.com/office/officeart/2005/8/layout/vList2"/>
    <dgm:cxn modelId="{00819F96-DA74-462D-94DA-9AB60F6C7CBB}" srcId="{8EAD3CAF-98A7-4DAC-A070-5544FE7B3B1E}" destId="{CC884A07-B54F-4B6C-8BB2-7BF557B8BBD8}" srcOrd="2" destOrd="0" parTransId="{8FAAE185-0327-4E7E-AD09-2F6442CBC81D}" sibTransId="{F9BEB2C2-40E4-4774-B9F7-4FDF5E5E487A}"/>
    <dgm:cxn modelId="{F49C61DD-A5BC-4161-BC96-4B5F0ECD5AE9}" type="presParOf" srcId="{75945098-BEDC-4954-B8A2-0F3D4EE52206}" destId="{FB54AD66-6A16-4CE7-9195-FCA3BC757091}" srcOrd="0" destOrd="0" presId="urn:microsoft.com/office/officeart/2005/8/layout/vList2"/>
    <dgm:cxn modelId="{5C163589-A8E5-4CEB-97FB-351DD9A43AFB}" type="presParOf" srcId="{75945098-BEDC-4954-B8A2-0F3D4EE52206}" destId="{7DF81497-5FCA-4B8F-B6B5-AF5F8459F431}" srcOrd="1" destOrd="0" presId="urn:microsoft.com/office/officeart/2005/8/layout/vList2"/>
    <dgm:cxn modelId="{5327B4A5-59BA-4533-B3F4-AEE99D6D2DB4}" type="presParOf" srcId="{75945098-BEDC-4954-B8A2-0F3D4EE52206}" destId="{B9F7721B-576C-429E-97E9-2DCE44970604}" srcOrd="2" destOrd="0" presId="urn:microsoft.com/office/officeart/2005/8/layout/vList2"/>
    <dgm:cxn modelId="{BF8456E2-1C0E-41D9-B136-6633DEB7CC88}" type="presParOf" srcId="{75945098-BEDC-4954-B8A2-0F3D4EE52206}" destId="{DEE82EC2-916E-48F4-8CEE-415276046B2F}" srcOrd="3" destOrd="0" presId="urn:microsoft.com/office/officeart/2005/8/layout/vList2"/>
    <dgm:cxn modelId="{EE30A05D-FE8E-4175-9599-CBDCE60F38FB}" type="presParOf" srcId="{75945098-BEDC-4954-B8A2-0F3D4EE52206}" destId="{8FBAD97B-CBEE-4D0B-AA1B-AB88734EFC25}" srcOrd="4" destOrd="0" presId="urn:microsoft.com/office/officeart/2005/8/layout/vList2"/>
    <dgm:cxn modelId="{AE11F16A-647C-49AE-ACAF-455ED153552F}" type="presParOf" srcId="{75945098-BEDC-4954-B8A2-0F3D4EE52206}" destId="{B0DDB8D6-B556-4AB8-A8CE-789930DB115D}" srcOrd="5" destOrd="0" presId="urn:microsoft.com/office/officeart/2005/8/layout/vList2"/>
    <dgm:cxn modelId="{537E38D2-FE83-4A86-93DF-AE7724FFB109}" type="presParOf" srcId="{75945098-BEDC-4954-B8A2-0F3D4EE52206}" destId="{938C4705-1B28-45B3-86D2-81959522D52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54AD66-6A16-4CE7-9195-FCA3BC757091}">
      <dsp:nvSpPr>
        <dsp:cNvPr id="0" name=""/>
        <dsp:cNvSpPr/>
      </dsp:nvSpPr>
      <dsp:spPr>
        <a:xfrm>
          <a:off x="0" y="23151"/>
          <a:ext cx="6059016" cy="103135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100" kern="1200" dirty="0" smtClean="0"/>
            <a:t>Volume</a:t>
          </a:r>
          <a:r>
            <a:rPr lang="zh-CN" altLang="en-US" sz="4100" kern="1200" dirty="0" smtClean="0"/>
            <a:t>（数据体量大）</a:t>
          </a:r>
          <a:endParaRPr lang="zh-CN" altLang="en-US" sz="4100" kern="1200" dirty="0"/>
        </a:p>
      </dsp:txBody>
      <dsp:txXfrm>
        <a:off x="50347" y="73498"/>
        <a:ext cx="5958322" cy="930661"/>
      </dsp:txXfrm>
    </dsp:sp>
    <dsp:sp modelId="{B9F7721B-576C-429E-97E9-2DCE44970604}">
      <dsp:nvSpPr>
        <dsp:cNvPr id="0" name=""/>
        <dsp:cNvSpPr/>
      </dsp:nvSpPr>
      <dsp:spPr>
        <a:xfrm>
          <a:off x="0" y="1172586"/>
          <a:ext cx="6059016" cy="1031355"/>
        </a:xfrm>
        <a:prstGeom prst="roundRect">
          <a:avLst/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tint val="50000"/>
                <a:satMod val="300000"/>
              </a:schemeClr>
            </a:gs>
            <a:gs pos="35000">
              <a:schemeClr val="accent5">
                <a:hueOff val="-3311292"/>
                <a:satOff val="13270"/>
                <a:lumOff val="2876"/>
                <a:alphaOff val="0"/>
                <a:tint val="37000"/>
                <a:satMod val="30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100" kern="1200" dirty="0" smtClean="0"/>
            <a:t>Variety</a:t>
          </a:r>
          <a:r>
            <a:rPr lang="zh-CN" altLang="en-US" sz="4100" kern="1200" dirty="0" smtClean="0"/>
            <a:t>（数据类型繁多）</a:t>
          </a:r>
          <a:endParaRPr lang="zh-CN" altLang="en-US" sz="4100" kern="1200" dirty="0"/>
        </a:p>
      </dsp:txBody>
      <dsp:txXfrm>
        <a:off x="50347" y="1222933"/>
        <a:ext cx="5958322" cy="930661"/>
      </dsp:txXfrm>
    </dsp:sp>
    <dsp:sp modelId="{8FBAD97B-CBEE-4D0B-AA1B-AB88734EFC25}">
      <dsp:nvSpPr>
        <dsp:cNvPr id="0" name=""/>
        <dsp:cNvSpPr/>
      </dsp:nvSpPr>
      <dsp:spPr>
        <a:xfrm>
          <a:off x="0" y="2322021"/>
          <a:ext cx="6059016" cy="1031355"/>
        </a:xfrm>
        <a:prstGeom prst="roundRect">
          <a:avLst/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tint val="50000"/>
                <a:satMod val="300000"/>
              </a:schemeClr>
            </a:gs>
            <a:gs pos="35000">
              <a:schemeClr val="accent5">
                <a:hueOff val="-6622584"/>
                <a:satOff val="26541"/>
                <a:lumOff val="5752"/>
                <a:alphaOff val="0"/>
                <a:tint val="37000"/>
                <a:satMod val="30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100" kern="1200" dirty="0" smtClean="0"/>
            <a:t>Velocity</a:t>
          </a:r>
          <a:r>
            <a:rPr lang="zh-CN" altLang="en-US" sz="4100" kern="1200" dirty="0" smtClean="0"/>
            <a:t>（处理速度快）</a:t>
          </a:r>
          <a:endParaRPr lang="zh-CN" altLang="en-US" sz="4100" kern="1200" dirty="0"/>
        </a:p>
      </dsp:txBody>
      <dsp:txXfrm>
        <a:off x="50347" y="2372368"/>
        <a:ext cx="5958322" cy="930661"/>
      </dsp:txXfrm>
    </dsp:sp>
    <dsp:sp modelId="{938C4705-1B28-45B3-86D2-81959522D525}">
      <dsp:nvSpPr>
        <dsp:cNvPr id="0" name=""/>
        <dsp:cNvSpPr/>
      </dsp:nvSpPr>
      <dsp:spPr>
        <a:xfrm>
          <a:off x="0" y="3471456"/>
          <a:ext cx="6059016" cy="1031355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100" kern="1200" dirty="0" smtClean="0"/>
            <a:t>Value</a:t>
          </a:r>
          <a:r>
            <a:rPr lang="zh-CN" altLang="en-US" sz="4100" kern="1200" dirty="0" smtClean="0"/>
            <a:t>（价值密度低）</a:t>
          </a:r>
          <a:endParaRPr lang="zh-CN" altLang="en-US" sz="4100" kern="1200" dirty="0"/>
        </a:p>
      </dsp:txBody>
      <dsp:txXfrm>
        <a:off x="50347" y="3521803"/>
        <a:ext cx="5958322" cy="9306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FF7350-AFA5-4125-B792-8159E47B4945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8BFEB8-D7E5-4E16-88F8-0775B208C7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012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8BFEB8-D7E5-4E16-88F8-0775B208C72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77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dirty="0" smtClean="0"/>
              <a:t>最早提出“大数据”时代到来的是全球知名咨询公司麦肯锡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8BFEB8-D7E5-4E16-88F8-0775B208C72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87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57978-9FCF-495D-AA01-C2368D6B87AE}" type="datetime1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332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0C8E0-AF85-4A8B-ADD4-16730060A889}" type="datetime1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46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76031-E994-42C8-881E-F947DB76C72D}" type="datetime1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37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A3DF3-AC6B-4E66-A844-49D94A993ED7}" type="datetime1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536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EA748-CDEA-45B2-BA29-3B245F125040}" type="datetime1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180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9928B-B816-4710-8A64-3B2C4344E4A1}" type="datetime1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128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697DE-0393-46B0-ABDE-905E9FDC2856}" type="datetime1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451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6310-9034-4D28-9010-E3F8CC881F44}" type="datetime1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259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7E9D-68CC-4DE0-B0F0-5F07DD37ADC6}" type="datetime1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696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202B4-75EA-4543-B18D-A8A4C55A04D8}" type="datetime1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2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21527-CB03-4230-BEE0-C75E33EF19A8}" type="datetime1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928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6ED12-723E-43F2-8A12-6CFCC5295C13}" type="datetime1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539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大</a:t>
            </a:r>
            <a:r>
              <a:rPr lang="zh-CN" altLang="en-US" dirty="0" smtClean="0"/>
              <a:t>数据定义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大数据</a:t>
            </a:r>
            <a:r>
              <a:rPr lang="en-US" altLang="zh-CN" dirty="0"/>
              <a:t>(big data)</a:t>
            </a:r>
            <a:r>
              <a:rPr lang="zh-CN" altLang="en-US" dirty="0"/>
              <a:t>，是指无法在可承受的时间范围内用常规软件工具进行捕捉、管理和处理的数据集合。</a:t>
            </a:r>
          </a:p>
          <a:p>
            <a:r>
              <a:rPr lang="zh-CN" altLang="en-US" dirty="0"/>
              <a:t>在维克托</a:t>
            </a:r>
            <a:r>
              <a:rPr lang="en-US" altLang="zh-CN" dirty="0"/>
              <a:t>·</a:t>
            </a:r>
            <a:r>
              <a:rPr lang="zh-CN" altLang="en-US" dirty="0"/>
              <a:t>迈尔</a:t>
            </a:r>
            <a:r>
              <a:rPr lang="en-US" altLang="zh-CN" dirty="0"/>
              <a:t>-</a:t>
            </a:r>
            <a:r>
              <a:rPr lang="zh-CN" altLang="en-US" dirty="0"/>
              <a:t>舍恩伯格及肯尼斯</a:t>
            </a:r>
            <a:r>
              <a:rPr lang="en-US" altLang="zh-CN" dirty="0"/>
              <a:t>·</a:t>
            </a:r>
            <a:r>
              <a:rPr lang="zh-CN" altLang="en-US" dirty="0"/>
              <a:t>库克耶编写的</a:t>
            </a:r>
            <a:r>
              <a:rPr lang="en-US" altLang="zh-CN" dirty="0"/>
              <a:t>《</a:t>
            </a:r>
            <a:r>
              <a:rPr lang="zh-CN" altLang="en-US" dirty="0"/>
              <a:t>大数据时代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</a:t>
            </a:r>
            <a:r>
              <a:rPr lang="zh-CN" altLang="en-US" dirty="0"/>
              <a:t>大数据指不用随机分析法（抽样调查）这样的捷径，而采用所有数据进行分析处理。</a:t>
            </a:r>
          </a:p>
        </p:txBody>
      </p:sp>
    </p:spTree>
    <p:extLst>
      <p:ext uri="{BB962C8B-B14F-4D97-AF65-F5344CB8AC3E}">
        <p14:creationId xmlns:p14="http://schemas.microsoft.com/office/powerpoint/2010/main" val="227488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8278688" cy="4267200"/>
          </a:xfrm>
        </p:spPr>
        <p:txBody>
          <a:bodyPr/>
          <a:lstStyle/>
          <a:p>
            <a:r>
              <a:rPr lang="zh-CN" altLang="en-US" dirty="0"/>
              <a:t>大数据</a:t>
            </a:r>
            <a:r>
              <a:rPr lang="en-US" altLang="zh-CN" dirty="0"/>
              <a:t>(big data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93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大数据特点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4770915"/>
              </p:ext>
            </p:extLst>
          </p:nvPr>
        </p:nvGraphicFramePr>
        <p:xfrm>
          <a:off x="1619672" y="1556794"/>
          <a:ext cx="605901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5859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IBM</a:t>
            </a:r>
            <a:r>
              <a:rPr lang="zh-CN" altLang="en-US" dirty="0"/>
              <a:t> “</a:t>
            </a:r>
            <a:r>
              <a:rPr lang="en-US" altLang="zh-CN" dirty="0"/>
              <a:t>3A5</a:t>
            </a:r>
            <a:r>
              <a:rPr lang="zh-CN" altLang="en-US" dirty="0"/>
              <a:t>步”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IBM</a:t>
            </a:r>
            <a:r>
              <a:rPr lang="zh-CN" altLang="en-US" dirty="0"/>
              <a:t>的大数据战略以其在</a:t>
            </a:r>
            <a:r>
              <a:rPr lang="en-US" altLang="zh-CN" dirty="0"/>
              <a:t>2012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月发布智慧分析洞察“</a:t>
            </a:r>
            <a:r>
              <a:rPr lang="en-US" altLang="zh-CN" dirty="0"/>
              <a:t>3A5</a:t>
            </a:r>
            <a:r>
              <a:rPr lang="zh-CN" altLang="en-US" dirty="0"/>
              <a:t>步”动态路线图作为基础。所谓“</a:t>
            </a:r>
            <a:r>
              <a:rPr lang="en-US" altLang="zh-CN" dirty="0"/>
              <a:t>3A5</a:t>
            </a:r>
            <a:r>
              <a:rPr lang="zh-CN" altLang="en-US" dirty="0"/>
              <a:t>步”，指的是在“掌握信息”（</a:t>
            </a:r>
            <a:r>
              <a:rPr lang="en-US" altLang="zh-CN" dirty="0"/>
              <a:t>Align</a:t>
            </a:r>
            <a:r>
              <a:rPr lang="zh-CN" altLang="en-US" dirty="0"/>
              <a:t>）的基础上“获取洞察”（</a:t>
            </a:r>
            <a:r>
              <a:rPr lang="en-US" altLang="zh-CN" dirty="0"/>
              <a:t>Anticipate</a:t>
            </a:r>
            <a:r>
              <a:rPr lang="zh-CN" altLang="en-US" dirty="0"/>
              <a:t>），进而采取行动（</a:t>
            </a:r>
            <a:r>
              <a:rPr lang="en-US" altLang="zh-CN" dirty="0"/>
              <a:t>Act</a:t>
            </a:r>
            <a:r>
              <a:rPr lang="zh-CN" altLang="en-US" dirty="0"/>
              <a:t>），优化决策策划能够救业务绩效。除此之外，还需要不断地“学习”（</a:t>
            </a:r>
            <a:r>
              <a:rPr lang="en-US" altLang="zh-CN" dirty="0"/>
              <a:t>Learn</a:t>
            </a:r>
            <a:r>
              <a:rPr lang="zh-CN" altLang="en-US" dirty="0"/>
              <a:t>）从每一次业务结果中获得反馈，改善基于信息的决策流程，从而实现“转型”（</a:t>
            </a:r>
            <a:r>
              <a:rPr lang="en-US" altLang="zh-CN" dirty="0"/>
              <a:t>Transform</a:t>
            </a:r>
            <a:r>
              <a:rPr lang="zh-CN" altLang="en-US" dirty="0"/>
              <a:t>）。</a:t>
            </a:r>
          </a:p>
        </p:txBody>
      </p:sp>
    </p:spTree>
    <p:extLst>
      <p:ext uri="{BB962C8B-B14F-4D97-AF65-F5344CB8AC3E}">
        <p14:creationId xmlns:p14="http://schemas.microsoft.com/office/powerpoint/2010/main" val="411127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IBM</a:t>
            </a:r>
            <a:r>
              <a:rPr lang="zh-CN" altLang="en-US" dirty="0" smtClean="0"/>
              <a:t>大数据框架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942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框架内容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基于“</a:t>
            </a:r>
            <a:r>
              <a:rPr lang="en-US" altLang="zh-CN" dirty="0"/>
              <a:t>3A5</a:t>
            </a:r>
            <a:r>
              <a:rPr lang="zh-CN" altLang="en-US" dirty="0"/>
              <a:t>步”动态路线图，</a:t>
            </a:r>
            <a:r>
              <a:rPr lang="en-US" altLang="zh-CN" dirty="0"/>
              <a:t>IBM</a:t>
            </a:r>
            <a:r>
              <a:rPr lang="zh-CN" altLang="en-US" dirty="0"/>
              <a:t>提出了“大数据平台”架构。该平台的四大核心能力包括</a:t>
            </a:r>
            <a:r>
              <a:rPr lang="en-US" altLang="zh-CN" dirty="0"/>
              <a:t>Hadoop</a:t>
            </a:r>
            <a:r>
              <a:rPr lang="zh-CN" altLang="en-US" dirty="0"/>
              <a:t>系统、流计算（</a:t>
            </a:r>
            <a:r>
              <a:rPr lang="en-US" altLang="zh-CN" dirty="0" err="1"/>
              <a:t>StreamComputing</a:t>
            </a:r>
            <a:r>
              <a:rPr lang="zh-CN" altLang="en-US" dirty="0"/>
              <a:t>）、数据仓库（</a:t>
            </a:r>
            <a:r>
              <a:rPr lang="en-US" altLang="zh-CN" dirty="0"/>
              <a:t>Data Warehouse</a:t>
            </a:r>
            <a:r>
              <a:rPr lang="zh-CN" altLang="en-US" dirty="0"/>
              <a:t>）和信息整合与治理（</a:t>
            </a:r>
            <a:r>
              <a:rPr lang="en-US" altLang="zh-CN" dirty="0"/>
              <a:t>Information Integration and Governance</a:t>
            </a:r>
            <a:r>
              <a:rPr lang="zh-CN" altLang="en-US" dirty="0"/>
              <a:t>）。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161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Hadoop</a:t>
            </a:r>
            <a:r>
              <a:rPr lang="zh-CN" altLang="en-US" dirty="0"/>
              <a:t>系统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Hadoop</a:t>
            </a:r>
            <a:r>
              <a:rPr lang="zh-CN" altLang="en-US" dirty="0"/>
              <a:t>旨在通过一个高度可扩展的分布式批量处理系统，对大型数据集进行扫描，以产生其结果。</a:t>
            </a:r>
            <a:r>
              <a:rPr lang="en-US" altLang="zh-CN" dirty="0"/>
              <a:t>Hadoop</a:t>
            </a:r>
            <a:r>
              <a:rPr lang="zh-CN" altLang="en-US" dirty="0"/>
              <a:t>项目包括三部分，分别是</a:t>
            </a:r>
            <a:r>
              <a:rPr lang="en-US" altLang="zh-CN" dirty="0"/>
              <a:t>Hadoop Distributed File System</a:t>
            </a:r>
            <a:r>
              <a:rPr lang="zh-CN" altLang="en-US" dirty="0"/>
              <a:t>（</a:t>
            </a:r>
            <a:r>
              <a:rPr lang="en-US" altLang="zh-CN" dirty="0"/>
              <a:t>HDFS</a:t>
            </a:r>
            <a:r>
              <a:rPr lang="zh-CN" altLang="en-US" dirty="0"/>
              <a:t>）、</a:t>
            </a:r>
            <a:r>
              <a:rPr lang="en-US" altLang="zh-CN" dirty="0" err="1"/>
              <a:t>HadoopMapReduce</a:t>
            </a:r>
            <a:r>
              <a:rPr lang="zh-CN" altLang="en-US" dirty="0"/>
              <a:t>编程模型，以及</a:t>
            </a:r>
            <a:r>
              <a:rPr lang="en-US" altLang="zh-CN" dirty="0"/>
              <a:t>Hadoop Common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703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流计算</a:t>
            </a:r>
          </a:p>
        </p:txBody>
      </p:sp>
      <p:sp>
        <p:nvSpPr>
          <p:cNvPr id="5" name="标题 1"/>
          <p:cNvSpPr>
            <a:spLocks noGrp="1"/>
          </p:cNvSpPr>
          <p:nvPr>
            <p:ph idx="1"/>
          </p:nvPr>
        </p:nvSpPr>
        <p:spPr/>
        <p:txBody>
          <a:bodyPr>
            <a:normAutofit fontScale="97500"/>
          </a:bodyPr>
          <a:lstStyle/>
          <a:p>
            <a:r>
              <a:rPr lang="zh-CN" altLang="en-US" dirty="0"/>
              <a:t>从技术角度而言，流是通过边缘连接的节点图。图中的每个节点都是“运算符”或“适配器”，均能够在某种程度上处理流内的数据。节点可以不包含输入和输出，也可以包含多个输入和输出。一个节点的输出与另外一个或多个节点的输入相互连接。图形的边缘将这些节点紧密联系在一起，表示在运算符之间移动的</a:t>
            </a:r>
            <a:r>
              <a:rPr lang="zh-CN" altLang="en-US" dirty="0" smtClean="0"/>
              <a:t>数据流。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369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大数据时代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麦</a:t>
            </a:r>
            <a:r>
              <a:rPr lang="zh-CN" altLang="en-US" sz="2800" dirty="0"/>
              <a:t>肯锡称：“数据，已经渗透到当今每一个行业和业务职能领域，成为重要的生产因素。人们对于海量数据的挖掘和运用，预示着新一波生产率增长和消费者盈余浪潮的到来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410169"/>
            <a:ext cx="428625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940263" y="5238008"/>
            <a:ext cx="13441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返回</a:t>
            </a:r>
            <a:endParaRPr lang="zh-CN" altLang="en-US" sz="4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095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</TotalTime>
  <Words>720</Words>
  <Application>Microsoft Office PowerPoint</Application>
  <PresentationFormat>全屏显示(4:3)</PresentationFormat>
  <Paragraphs>24</Paragraphs>
  <Slides>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主题​​</vt:lpstr>
      <vt:lpstr>大数据定义</vt:lpstr>
      <vt:lpstr>大数据(big data)</vt:lpstr>
      <vt:lpstr>大数据特点</vt:lpstr>
      <vt:lpstr>IBM “3A5步”</vt:lpstr>
      <vt:lpstr>IBM大数据框架</vt:lpstr>
      <vt:lpstr>框架内容</vt:lpstr>
      <vt:lpstr>Hadoop系统</vt:lpstr>
      <vt:lpstr>流计算</vt:lpstr>
      <vt:lpstr>大数据时代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大数据(big data)</dc:title>
  <dc:creator>Administrator</dc:creator>
  <cp:keywords>     　</cp:keywords>
  <dc:description>     　</dc:description>
  <cp:lastModifiedBy>ZYX</cp:lastModifiedBy>
  <cp:revision>15</cp:revision>
  <dcterms:created xsi:type="dcterms:W3CDTF">2015-07-10T11:47:45Z</dcterms:created>
  <dcterms:modified xsi:type="dcterms:W3CDTF">2015-07-28T02:54:55Z</dcterms:modified>
</cp:coreProperties>
</file>