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AE5FF-6597-43DC-BB7A-68DBA7E78E28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966713-644C-4B14-A64B-57BAB861B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541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B7175-5C09-4AAE-9565-A1B5D92D2DB3}" type="datetime2">
              <a:rPr lang="zh-CN" altLang="en-US" smtClean="0"/>
              <a:t>2015年7月24日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89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C62F2-23E0-4368-9041-40C9AFEED2CF}" type="datetime2">
              <a:rPr lang="zh-CN" altLang="en-US" smtClean="0"/>
              <a:t>2015年7月24日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60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66094-2A2A-4039-A990-D78FAAA9BA79}" type="datetime2">
              <a:rPr lang="zh-CN" altLang="en-US" smtClean="0"/>
              <a:t>2015年7月24日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96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3DBF4-7ABA-4298-BCBE-E035BE42E893}" type="datetime2">
              <a:rPr lang="zh-CN" altLang="en-US" smtClean="0"/>
              <a:t>2015年7月24日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31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F9EFD-D750-4C36-A3D9-B8012174CF8D}" type="datetime2">
              <a:rPr lang="zh-CN" altLang="en-US" smtClean="0"/>
              <a:t>2015年7月24日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91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66BF-2179-430F-88CB-B68BD453B1EE}" type="datetime2">
              <a:rPr lang="zh-CN" altLang="en-US" smtClean="0"/>
              <a:t>2015年7月24日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53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46D40-3FEC-4044-8FC6-76BF93C61329}" type="datetime2">
              <a:rPr lang="zh-CN" altLang="en-US" smtClean="0"/>
              <a:t>2015年7月24日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11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52754-0806-4E1A-A82A-6AB8BD98E3CF}" type="datetime2">
              <a:rPr lang="zh-CN" altLang="en-US" smtClean="0"/>
              <a:t>2015年7月24日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88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A201A-9552-4FEF-AA15-02487F52B632}" type="datetime2">
              <a:rPr lang="zh-CN" altLang="en-US" smtClean="0"/>
              <a:t>2015年7月24日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02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A796E-0098-49D4-9835-757098C8EFFB}" type="datetime2">
              <a:rPr lang="zh-CN" altLang="en-US" smtClean="0"/>
              <a:t>2015年7月24日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3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19C45-8500-4AC6-BF35-65821198DB68}" type="datetime2">
              <a:rPr lang="zh-CN" altLang="en-US" smtClean="0"/>
              <a:t>2015年7月24日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36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81991-31C2-458B-92EF-17A173E5F41B}" type="datetime2">
              <a:rPr lang="zh-CN" altLang="en-US" smtClean="0"/>
              <a:t>2015年7月24日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63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772400" cy="865807"/>
          </a:xfrm>
        </p:spPr>
        <p:txBody>
          <a:bodyPr/>
          <a:lstStyle/>
          <a:p>
            <a:r>
              <a:rPr lang="zh-CN" altLang="en-US" dirty="0" smtClean="0"/>
              <a:t>百家姓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129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《</a:t>
            </a:r>
            <a:r>
              <a:rPr lang="zh-CN" altLang="en-US" dirty="0"/>
              <a:t>百家姓</a:t>
            </a:r>
            <a:r>
              <a:rPr lang="en-US" altLang="zh-CN" dirty="0"/>
              <a:t>》</a:t>
            </a:r>
            <a:r>
              <a:rPr lang="zh-CN" altLang="en-US" dirty="0"/>
              <a:t>，是一篇关于中文姓氏的文章。按文献记载，成文于北宋初。原收集姓氏</a:t>
            </a:r>
            <a:r>
              <a:rPr lang="en-US" altLang="zh-CN" dirty="0"/>
              <a:t>411</a:t>
            </a:r>
            <a:r>
              <a:rPr lang="zh-CN" altLang="en-US" dirty="0"/>
              <a:t>个，后增补到</a:t>
            </a:r>
            <a:r>
              <a:rPr lang="en-US" altLang="zh-CN" dirty="0"/>
              <a:t>568</a:t>
            </a:r>
            <a:r>
              <a:rPr lang="zh-CN" altLang="en-US" dirty="0"/>
              <a:t>个，其中单姓</a:t>
            </a:r>
            <a:r>
              <a:rPr lang="en-US" altLang="zh-CN" dirty="0"/>
              <a:t>444</a:t>
            </a:r>
            <a:r>
              <a:rPr lang="zh-CN" altLang="en-US" dirty="0"/>
              <a:t>个，复姓</a:t>
            </a:r>
            <a:r>
              <a:rPr lang="en-US" altLang="zh-CN" dirty="0"/>
              <a:t>124</a:t>
            </a:r>
            <a:r>
              <a:rPr lang="zh-CN" altLang="en-US" dirty="0"/>
              <a:t>个。</a:t>
            </a:r>
            <a:r>
              <a:rPr lang="en-US" altLang="zh-CN" dirty="0"/>
              <a:t>《</a:t>
            </a:r>
            <a:r>
              <a:rPr lang="zh-CN" altLang="en-US" dirty="0"/>
              <a:t>百家姓</a:t>
            </a:r>
            <a:r>
              <a:rPr lang="en-US" altLang="zh-CN" dirty="0"/>
              <a:t>》</a:t>
            </a:r>
            <a:r>
              <a:rPr lang="zh-CN" altLang="en-US" dirty="0"/>
              <a:t>采用四言体例，对姓氏进行了排列，而且句句</a:t>
            </a:r>
            <a:r>
              <a:rPr lang="zh-CN" altLang="en-US" dirty="0" smtClean="0"/>
              <a:t>押韵。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438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姓氏分类</a:t>
            </a:r>
            <a:r>
              <a:rPr lang="en-US" altLang="zh-CN" dirty="0" smtClean="0"/>
              <a:t>--1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第一种，以祖先的图腾崇拜物为姓氏。</a:t>
            </a:r>
          </a:p>
          <a:p>
            <a:pPr marL="0" indent="0">
              <a:buNone/>
            </a:pPr>
            <a:r>
              <a:rPr lang="zh-CN" altLang="en-US" dirty="0"/>
              <a:t>第二种，以祖先名字中的字为姓氏。</a:t>
            </a:r>
          </a:p>
          <a:p>
            <a:pPr marL="0" indent="0">
              <a:buNone/>
            </a:pPr>
            <a:r>
              <a:rPr lang="zh-CN" altLang="en-US" dirty="0"/>
              <a:t>第三种，以封地名和国名为姓氏。</a:t>
            </a:r>
          </a:p>
          <a:p>
            <a:pPr marL="0" indent="0">
              <a:buNone/>
            </a:pPr>
            <a:r>
              <a:rPr lang="zh-CN" altLang="en-US" dirty="0"/>
              <a:t>第四种，以职业或官职为姓氏。</a:t>
            </a:r>
          </a:p>
          <a:p>
            <a:pPr marL="0" indent="0">
              <a:buNone/>
            </a:pPr>
            <a:r>
              <a:rPr lang="zh-CN" altLang="en-US" dirty="0"/>
              <a:t>第五种，以山名、河名为姓氏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920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姓氏分类</a:t>
            </a:r>
            <a:r>
              <a:rPr lang="en-US" altLang="zh-CN" dirty="0" smtClean="0"/>
              <a:t>--2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第六种，以住地的方位为姓氏。</a:t>
            </a:r>
          </a:p>
          <a:p>
            <a:r>
              <a:rPr lang="zh-CN" altLang="en-US" dirty="0" smtClean="0"/>
              <a:t>第七</a:t>
            </a:r>
            <a:r>
              <a:rPr lang="zh-CN" altLang="en-US" dirty="0"/>
              <a:t>种，以部落的名称为姓氏。</a:t>
            </a:r>
          </a:p>
          <a:p>
            <a:r>
              <a:rPr lang="zh-CN" altLang="en-US" dirty="0" smtClean="0"/>
              <a:t>第八</a:t>
            </a:r>
            <a:r>
              <a:rPr lang="zh-CN" altLang="en-US" dirty="0"/>
              <a:t>种．以出生时的异象为姓氏。</a:t>
            </a:r>
          </a:p>
          <a:p>
            <a:r>
              <a:rPr lang="zh-CN" altLang="en-US" dirty="0" smtClean="0"/>
              <a:t>第九</a:t>
            </a:r>
            <a:r>
              <a:rPr lang="zh-CN" altLang="en-US" dirty="0"/>
              <a:t>种，以谥号为姓氏。</a:t>
            </a:r>
          </a:p>
          <a:p>
            <a:r>
              <a:rPr lang="zh-CN" altLang="en-US" dirty="0" smtClean="0"/>
              <a:t>第十</a:t>
            </a:r>
            <a:r>
              <a:rPr lang="zh-CN" altLang="en-US" dirty="0"/>
              <a:t>种，因避祸、避仇、避讳、避嫌所改的姓氏。</a:t>
            </a:r>
          </a:p>
        </p:txBody>
      </p:sp>
    </p:spTree>
    <p:extLst>
      <p:ext uri="{BB962C8B-B14F-4D97-AF65-F5344CB8AC3E}">
        <p14:creationId xmlns:p14="http://schemas.microsoft.com/office/powerpoint/2010/main" val="342882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姓氏分类</a:t>
            </a:r>
            <a:r>
              <a:rPr lang="en-US" altLang="zh-CN" dirty="0" smtClean="0"/>
              <a:t>--3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第十一种，帝王赐姓氏。</a:t>
            </a:r>
          </a:p>
          <a:p>
            <a:r>
              <a:rPr lang="zh-CN" altLang="en-US" dirty="0" smtClean="0"/>
              <a:t>第十二</a:t>
            </a:r>
            <a:r>
              <a:rPr lang="zh-CN" altLang="en-US" dirty="0"/>
              <a:t>种，以数量词、排行次序及天干地支为姓氏。</a:t>
            </a:r>
          </a:p>
          <a:p>
            <a:r>
              <a:rPr lang="zh-CN" altLang="en-US" dirty="0" smtClean="0"/>
              <a:t>第十三</a:t>
            </a:r>
            <a:r>
              <a:rPr lang="zh-CN" altLang="en-US" dirty="0"/>
              <a:t>种，少数民族汉改姓氏。</a:t>
            </a:r>
          </a:p>
          <a:p>
            <a:r>
              <a:rPr lang="zh-CN" altLang="en-US" dirty="0" smtClean="0"/>
              <a:t>第十四</a:t>
            </a:r>
            <a:r>
              <a:rPr lang="zh-CN" altLang="en-US" dirty="0"/>
              <a:t>种，汉族人改为少数民族姓氏。</a:t>
            </a:r>
          </a:p>
          <a:p>
            <a:r>
              <a:rPr lang="zh-CN" altLang="en-US" dirty="0" smtClean="0"/>
              <a:t>第十五</a:t>
            </a:r>
            <a:r>
              <a:rPr lang="zh-CN" altLang="en-US" dirty="0"/>
              <a:t>种，部分少数民族的姓氏。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396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容易读错的的</a:t>
            </a:r>
            <a:r>
              <a:rPr lang="zh-CN" altLang="en-US" dirty="0" smtClean="0"/>
              <a:t>姓氏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万</a:t>
            </a:r>
            <a:r>
              <a:rPr lang="zh-CN" altLang="en-US" dirty="0"/>
              <a:t>俟，音为</a:t>
            </a:r>
            <a:r>
              <a:rPr lang="en-US" altLang="zh-CN" dirty="0" err="1"/>
              <a:t>Moqi</a:t>
            </a:r>
            <a:r>
              <a:rPr lang="zh-CN" altLang="en-US" dirty="0"/>
              <a:t>（莫其），常有人误读为“万寿”。</a:t>
            </a:r>
          </a:p>
          <a:p>
            <a:r>
              <a:rPr lang="zh-CN" altLang="en-US" dirty="0"/>
              <a:t>区，音为</a:t>
            </a:r>
            <a:r>
              <a:rPr lang="en-US" altLang="zh-CN" dirty="0" err="1"/>
              <a:t>ōu</a:t>
            </a:r>
            <a:r>
              <a:rPr lang="zh-CN" altLang="en-US" dirty="0"/>
              <a:t>（欧）常有人读为“区”（</a:t>
            </a:r>
            <a:r>
              <a:rPr lang="en-US" altLang="zh-CN" dirty="0" err="1"/>
              <a:t>qū</a:t>
            </a:r>
            <a:r>
              <a:rPr lang="zh-CN" altLang="en-US" dirty="0"/>
              <a:t>）</a:t>
            </a:r>
          </a:p>
          <a:p>
            <a:r>
              <a:rPr lang="zh-CN" altLang="en-US" dirty="0"/>
              <a:t>黑，音为</a:t>
            </a:r>
            <a:r>
              <a:rPr lang="en-US" altLang="zh-CN" dirty="0" err="1"/>
              <a:t>hè</a:t>
            </a:r>
            <a:r>
              <a:rPr lang="zh-CN" altLang="en-US" dirty="0"/>
              <a:t>（贺）， 常有人误读为“黑”（</a:t>
            </a:r>
            <a:r>
              <a:rPr lang="en-US" altLang="zh-CN" dirty="0" err="1"/>
              <a:t>hēi</a:t>
            </a:r>
            <a:r>
              <a:rPr lang="zh-CN" altLang="en-US" dirty="0"/>
              <a:t>）。</a:t>
            </a:r>
          </a:p>
          <a:p>
            <a:r>
              <a:rPr lang="zh-CN" altLang="en-US" dirty="0"/>
              <a:t>盖，音为</a:t>
            </a:r>
            <a:r>
              <a:rPr lang="en-US" altLang="zh-CN" dirty="0" err="1"/>
              <a:t>gě</a:t>
            </a:r>
            <a:r>
              <a:rPr lang="zh-CN" altLang="en-US" dirty="0"/>
              <a:t>（葛），常有人读为“盖”（</a:t>
            </a:r>
            <a:r>
              <a:rPr lang="en-US" altLang="zh-CN" dirty="0" err="1"/>
              <a:t>gài</a:t>
            </a:r>
            <a:r>
              <a:rPr lang="zh-CN" altLang="en-US" dirty="0"/>
              <a:t>）。</a:t>
            </a:r>
          </a:p>
          <a:p>
            <a:r>
              <a:rPr lang="zh-CN" altLang="en-US" dirty="0"/>
              <a:t>查，本是检查、考查的意思，念</a:t>
            </a:r>
            <a:r>
              <a:rPr lang="en-US" altLang="zh-CN" dirty="0" err="1"/>
              <a:t>chá</a:t>
            </a:r>
            <a:r>
              <a:rPr lang="zh-CN" altLang="en-US" dirty="0"/>
              <a:t>，但作为姓氏要念</a:t>
            </a:r>
            <a:r>
              <a:rPr lang="en-US" altLang="zh-CN" dirty="0" err="1"/>
              <a:t>zhā</a:t>
            </a:r>
            <a:r>
              <a:rPr lang="zh-CN" altLang="en-US" dirty="0"/>
              <a:t>，武侠小说家金庸的本名便是查良镛。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867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容易读错的的姓氏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493096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dirty="0"/>
              <a:t>教，指传授、教授之意时念</a:t>
            </a:r>
            <a:r>
              <a:rPr lang="en-US" altLang="zh-CN" dirty="0" err="1"/>
              <a:t>jiāo</a:t>
            </a:r>
            <a:r>
              <a:rPr lang="zh-CN" altLang="en-US" dirty="0"/>
              <a:t>，但作为姓氏时要念</a:t>
            </a:r>
            <a:r>
              <a:rPr lang="en-US" altLang="zh-CN" dirty="0" err="1"/>
              <a:t>jiào</a:t>
            </a:r>
            <a:r>
              <a:rPr lang="zh-CN" altLang="en-US" dirty="0"/>
              <a:t>。</a:t>
            </a:r>
          </a:p>
          <a:p>
            <a:r>
              <a:rPr lang="zh-CN" altLang="en-US" dirty="0"/>
              <a:t>任，本义是信任、担任、任何之意，念</a:t>
            </a:r>
            <a:r>
              <a:rPr lang="en-US" altLang="zh-CN" dirty="0" err="1"/>
              <a:t>rèn</a:t>
            </a:r>
            <a:r>
              <a:rPr lang="zh-CN" altLang="en-US" dirty="0"/>
              <a:t>。作为姓氏时念</a:t>
            </a:r>
            <a:r>
              <a:rPr lang="en-US" altLang="zh-CN" dirty="0" err="1"/>
              <a:t>rén</a:t>
            </a:r>
            <a:r>
              <a:rPr lang="zh-CN" altLang="en-US" dirty="0"/>
              <a:t>，代表人物有老一辈革命家任弼时。</a:t>
            </a:r>
          </a:p>
          <a:p>
            <a:r>
              <a:rPr lang="zh-CN" altLang="en-US" dirty="0"/>
              <a:t>曾，指曾经、未曾之意时念</a:t>
            </a:r>
            <a:r>
              <a:rPr lang="en-US" altLang="zh-CN" dirty="0" err="1"/>
              <a:t>céng</a:t>
            </a:r>
            <a:r>
              <a:rPr lang="zh-CN" altLang="en-US" dirty="0"/>
              <a:t>，但作为姓氏时要念</a:t>
            </a:r>
            <a:r>
              <a:rPr lang="en-US" altLang="zh-CN" dirty="0" err="1"/>
              <a:t>zēng</a:t>
            </a:r>
            <a:r>
              <a:rPr lang="zh-CN" altLang="en-US" dirty="0"/>
              <a:t>。古有“唐宋八大家”之一的曾巩、清代名臣曾国藩。</a:t>
            </a:r>
          </a:p>
          <a:p>
            <a:r>
              <a:rPr lang="zh-CN" altLang="en-US" dirty="0"/>
              <a:t>缪，本是修缮的意思，如用在“未雨绸缪”时念</a:t>
            </a:r>
            <a:r>
              <a:rPr lang="en-US" altLang="zh-CN" dirty="0" err="1"/>
              <a:t>móu</a:t>
            </a:r>
            <a:r>
              <a:rPr lang="zh-CN" altLang="en-US" dirty="0"/>
              <a:t>，但作为姓氏时念</a:t>
            </a:r>
            <a:r>
              <a:rPr lang="en-US" altLang="zh-CN" dirty="0" err="1"/>
              <a:t>miào</a:t>
            </a:r>
            <a:r>
              <a:rPr lang="zh-CN" altLang="en-US" dirty="0"/>
              <a:t>，代表人物有清末著名宫廷女画家缪素筠。</a:t>
            </a:r>
          </a:p>
          <a:p>
            <a:r>
              <a:rPr lang="zh-CN" altLang="en-US" dirty="0"/>
              <a:t>晟，本是光明之意，念</a:t>
            </a:r>
            <a:r>
              <a:rPr lang="en-US" altLang="zh-CN" dirty="0" err="1"/>
              <a:t>shèng</a:t>
            </a:r>
            <a:r>
              <a:rPr lang="zh-CN" altLang="en-US" dirty="0"/>
              <a:t>，但作为姓氏时念</a:t>
            </a:r>
            <a:r>
              <a:rPr lang="en-US" altLang="zh-CN" dirty="0" err="1"/>
              <a:t>chéng</a:t>
            </a:r>
            <a:r>
              <a:rPr lang="zh-CN" altLang="en-US" dirty="0"/>
              <a:t>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320" y="5229200"/>
            <a:ext cx="1340768" cy="134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096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不同版本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/>
              <a:t>已知最早的印刷体</a:t>
            </a:r>
            <a:r>
              <a:rPr lang="en-US" altLang="zh-CN" dirty="0"/>
              <a:t>《</a:t>
            </a:r>
            <a:r>
              <a:rPr lang="zh-CN" altLang="en-US" dirty="0"/>
              <a:t>百家姓</a:t>
            </a:r>
            <a:r>
              <a:rPr lang="en-US" altLang="zh-CN" dirty="0"/>
              <a:t>》</a:t>
            </a:r>
            <a:r>
              <a:rPr lang="zh-CN" altLang="en-US" dirty="0"/>
              <a:t>是在</a:t>
            </a:r>
            <a:r>
              <a:rPr lang="zh-CN" altLang="en-US" dirty="0" smtClean="0"/>
              <a:t>元朝</a:t>
            </a:r>
            <a:r>
              <a:rPr lang="zh-CN" altLang="en-US" dirty="0"/>
              <a:t>（公元十四世纪初）出版的，它根据汉字和蒙古字的语音、笔画对应而成。但是元朝的版本并不完整，流传已久的</a:t>
            </a:r>
            <a:r>
              <a:rPr lang="en-US" altLang="zh-CN" dirty="0"/>
              <a:t>《</a:t>
            </a:r>
            <a:r>
              <a:rPr lang="zh-CN" altLang="en-US" dirty="0"/>
              <a:t>百家姓</a:t>
            </a:r>
            <a:r>
              <a:rPr lang="en-US" altLang="zh-CN" dirty="0"/>
              <a:t>》</a:t>
            </a:r>
            <a:r>
              <a:rPr lang="zh-CN" altLang="en-US" dirty="0"/>
              <a:t>直到明 朝才算收录完整</a:t>
            </a:r>
            <a:r>
              <a:rPr lang="zh-CN" altLang="en-US" dirty="0" smtClean="0"/>
              <a:t>。</a:t>
            </a:r>
            <a:endParaRPr lang="en-US" altLang="zh-CN" dirty="0"/>
          </a:p>
          <a:p>
            <a:r>
              <a:rPr lang="zh-CN" altLang="en-US" dirty="0" smtClean="0"/>
              <a:t>清朝</a:t>
            </a:r>
            <a:r>
              <a:rPr lang="zh-CN" altLang="en-US" dirty="0"/>
              <a:t>后期又出现了另外一本有关百家姓的书</a:t>
            </a:r>
            <a:r>
              <a:rPr lang="en-US" altLang="zh-CN" dirty="0"/>
              <a:t>——《</a:t>
            </a:r>
            <a:r>
              <a:rPr lang="zh-CN" altLang="en-US" dirty="0"/>
              <a:t>增广百家姓</a:t>
            </a:r>
            <a:r>
              <a:rPr lang="en-US" altLang="zh-CN" dirty="0"/>
              <a:t>》</a:t>
            </a:r>
            <a:r>
              <a:rPr lang="zh-CN" altLang="en-US" dirty="0"/>
              <a:t>。这个版本既有文字又有图画，每页上方除了记录历史名人的名字和其所属家族外，还附有人物图像；每页下半部是由四个字或姓氏组成的短句，读起来很像四句</a:t>
            </a:r>
            <a:r>
              <a:rPr lang="zh-CN" altLang="en-US" dirty="0" smtClean="0"/>
              <a:t>诗词。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086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</TotalTime>
  <Words>849</Words>
  <Application>Microsoft Office PowerPoint</Application>
  <PresentationFormat>全屏显示(4:3)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主题​​</vt:lpstr>
      <vt:lpstr>百家姓</vt:lpstr>
      <vt:lpstr>简介</vt:lpstr>
      <vt:lpstr>姓氏分类--1</vt:lpstr>
      <vt:lpstr>姓氏分类--2</vt:lpstr>
      <vt:lpstr>姓氏分类--3</vt:lpstr>
      <vt:lpstr>容易读错的的姓氏-1</vt:lpstr>
      <vt:lpstr>容易读错的的姓氏-2</vt:lpstr>
      <vt:lpstr>不同版本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百家姓</dc:title>
  <dc:creator>Administrator</dc:creator>
  <cp:keywords>  　  　</cp:keywords>
  <dc:description>  　  　</dc:description>
  <cp:lastModifiedBy>ZYX</cp:lastModifiedBy>
  <cp:revision>11</cp:revision>
  <dcterms:created xsi:type="dcterms:W3CDTF">2015-07-13T00:50:06Z</dcterms:created>
  <dcterms:modified xsi:type="dcterms:W3CDTF">2015-07-24T08:54:31Z</dcterms:modified>
</cp:coreProperties>
</file>