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296" y="-5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2016/3/29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2016/3/29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2016/3/29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2016/3/29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2016/3/29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2016/3/29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2016/3/29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2016/3/29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2016/3/29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2016/3/29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2016/3/29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2016/3/29</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a:t>疫</a:t>
            </a:r>
            <a:r>
              <a:rPr lang="zh-CN" altLang="en-US" dirty="0" smtClean="0"/>
              <a:t>苗原理与分类</a:t>
            </a:r>
            <a:endParaRPr lang="zh-CN" altLang="en-US" dirty="0"/>
          </a:p>
        </p:txBody>
      </p:sp>
    </p:spTree>
    <p:extLst>
      <p:ext uri="{BB962C8B-B14F-4D97-AF65-F5344CB8AC3E}">
        <p14:creationId xmlns:p14="http://schemas.microsoft.com/office/powerpoint/2010/main" val="27163004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疫苗原理</a:t>
            </a:r>
            <a:endParaRPr lang="zh-CN" altLang="en-US" dirty="0"/>
          </a:p>
        </p:txBody>
      </p:sp>
      <p:sp>
        <p:nvSpPr>
          <p:cNvPr id="3" name="内容占位符 2"/>
          <p:cNvSpPr>
            <a:spLocks noGrp="1"/>
          </p:cNvSpPr>
          <p:nvPr>
            <p:ph idx="1"/>
          </p:nvPr>
        </p:nvSpPr>
        <p:spPr/>
        <p:txBody>
          <a:bodyPr>
            <a:normAutofit fontScale="92500" lnSpcReduction="10000"/>
          </a:bodyPr>
          <a:lstStyle/>
          <a:p>
            <a:r>
              <a:rPr lang="zh-CN" altLang="en-US" dirty="0"/>
              <a:t>疫苗是将病原微生物（如细菌、立克次氏体、病毒等）及其代谢产物，经过人工减毒、灭活或利用转基因等方法制成的用于预防传染病的自动免疫制剂。疫苗保留了病原菌刺激动物体免疫系统的特性。当动物体接触到这种不具伤害力的病原菌后，免疫系统便会产生一定的保护物质，如免疫激素、活性生理物质、特殊抗体等；当动物再次接触到这种病原菌时，动物体的免疫系统便会依循其原有的记忆，制造更多的保护物质来阻止病原菌的伤害。</a:t>
            </a:r>
          </a:p>
        </p:txBody>
      </p:sp>
    </p:spTree>
    <p:extLst>
      <p:ext uri="{BB962C8B-B14F-4D97-AF65-F5344CB8AC3E}">
        <p14:creationId xmlns:p14="http://schemas.microsoft.com/office/powerpoint/2010/main" val="19374670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疫苗分类</a:t>
            </a:r>
            <a:endParaRPr lang="zh-CN" altLang="en-US" dirty="0"/>
          </a:p>
        </p:txBody>
      </p:sp>
      <p:sp>
        <p:nvSpPr>
          <p:cNvPr id="3" name="内容占位符 2"/>
          <p:cNvSpPr>
            <a:spLocks noGrp="1"/>
          </p:cNvSpPr>
          <p:nvPr>
            <p:ph idx="1"/>
          </p:nvPr>
        </p:nvSpPr>
        <p:spPr/>
        <p:txBody>
          <a:bodyPr/>
          <a:lstStyle/>
          <a:p>
            <a:r>
              <a:rPr lang="zh-CN" altLang="en-US" dirty="0"/>
              <a:t>减毒活疫</a:t>
            </a:r>
            <a:r>
              <a:rPr lang="zh-CN" altLang="en-US" dirty="0" smtClean="0"/>
              <a:t>苗</a:t>
            </a:r>
            <a:endParaRPr lang="en-US" altLang="zh-CN" dirty="0" smtClean="0"/>
          </a:p>
          <a:p>
            <a:r>
              <a:rPr lang="zh-CN" altLang="en-US" dirty="0"/>
              <a:t>灭活疫</a:t>
            </a:r>
            <a:r>
              <a:rPr lang="zh-CN" altLang="en-US" dirty="0" smtClean="0"/>
              <a:t>苗</a:t>
            </a:r>
            <a:endParaRPr lang="en-US" altLang="zh-CN" dirty="0" smtClean="0"/>
          </a:p>
          <a:p>
            <a:r>
              <a:rPr lang="zh-CN" altLang="en-US" dirty="0"/>
              <a:t>类毒素疫</a:t>
            </a:r>
            <a:r>
              <a:rPr lang="zh-CN" altLang="en-US" dirty="0" smtClean="0"/>
              <a:t>苗</a:t>
            </a:r>
            <a:endParaRPr lang="en-US" altLang="zh-CN" dirty="0" smtClean="0"/>
          </a:p>
          <a:p>
            <a:r>
              <a:rPr lang="zh-CN" altLang="en-US" dirty="0"/>
              <a:t>亚单位疫苗与多肽疫</a:t>
            </a:r>
            <a:r>
              <a:rPr lang="zh-CN" altLang="en-US" dirty="0" smtClean="0"/>
              <a:t>苗</a:t>
            </a:r>
            <a:endParaRPr lang="en-US" altLang="zh-CN" dirty="0" smtClean="0"/>
          </a:p>
          <a:p>
            <a:r>
              <a:rPr lang="zh-CN" altLang="en-US" dirty="0"/>
              <a:t>载体疫</a:t>
            </a:r>
            <a:r>
              <a:rPr lang="zh-CN" altLang="en-US" dirty="0" smtClean="0"/>
              <a:t>苗</a:t>
            </a:r>
            <a:endParaRPr lang="en-US" altLang="zh-CN" dirty="0" smtClean="0"/>
          </a:p>
          <a:p>
            <a:r>
              <a:rPr lang="zh-CN" altLang="en-US" dirty="0"/>
              <a:t>核酸疫苗</a:t>
            </a:r>
          </a:p>
        </p:txBody>
      </p:sp>
    </p:spTree>
    <p:extLst>
      <p:ext uri="{BB962C8B-B14F-4D97-AF65-F5344CB8AC3E}">
        <p14:creationId xmlns:p14="http://schemas.microsoft.com/office/powerpoint/2010/main" val="329266756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减毒活疫苗</a:t>
            </a:r>
            <a:endParaRPr lang="en-US" altLang="zh-CN" dirty="0"/>
          </a:p>
        </p:txBody>
      </p:sp>
      <p:sp>
        <p:nvSpPr>
          <p:cNvPr id="3" name="内容占位符 2"/>
          <p:cNvSpPr>
            <a:spLocks noGrp="1"/>
          </p:cNvSpPr>
          <p:nvPr>
            <p:ph idx="1"/>
          </p:nvPr>
        </p:nvSpPr>
        <p:spPr/>
        <p:txBody>
          <a:bodyPr/>
          <a:lstStyle/>
          <a:p>
            <a:r>
              <a:rPr lang="zh-CN" altLang="en-US" dirty="0"/>
              <a:t>这一类的病毒疫苗多具有超过</a:t>
            </a:r>
            <a:r>
              <a:rPr lang="en-US" altLang="zh-CN" dirty="0"/>
              <a:t>90%</a:t>
            </a:r>
            <a:r>
              <a:rPr lang="zh-CN" altLang="en-US" dirty="0"/>
              <a:t>的效力，其保护作用通常延续多年。它的突出优势是病原体在宿主复制产生一个抗原刺激，抗原数量、性质和位置均与天然感染相似，所以免疫原性一般很强，甚至不需要加强免疫。这种突出的优势同时也存在潜在的危险性：在免疫力差的部分个体可引发感染；突变可能恢复毒力。</a:t>
            </a:r>
          </a:p>
        </p:txBody>
      </p:sp>
    </p:spTree>
    <p:extLst>
      <p:ext uri="{BB962C8B-B14F-4D97-AF65-F5344CB8AC3E}">
        <p14:creationId xmlns:p14="http://schemas.microsoft.com/office/powerpoint/2010/main" val="357499265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灭活疫</a:t>
            </a:r>
            <a:r>
              <a:rPr lang="zh-CN" altLang="en-US" dirty="0" smtClean="0"/>
              <a:t>苗</a:t>
            </a:r>
            <a:endParaRPr lang="zh-CN" altLang="en-US" dirty="0"/>
          </a:p>
        </p:txBody>
      </p:sp>
      <p:sp>
        <p:nvSpPr>
          <p:cNvPr id="3" name="内容占位符 2"/>
          <p:cNvSpPr>
            <a:spLocks noGrp="1"/>
          </p:cNvSpPr>
          <p:nvPr>
            <p:ph idx="1"/>
          </p:nvPr>
        </p:nvSpPr>
        <p:spPr/>
        <p:txBody>
          <a:bodyPr>
            <a:normAutofit fontScale="92500" lnSpcReduction="10000"/>
          </a:bodyPr>
          <a:lstStyle/>
          <a:p>
            <a:r>
              <a:rPr lang="zh-CN" altLang="en-US" dirty="0"/>
              <a:t>与减毒活疫苗相比灭活疫苗采用的是非复制性抗原（死疫苗），因此，其安全性好，但免疫原性也变弱，往往必须加强免疫。需要注意的是，并不是所有病原体经灭活后均可以成为高效疫苗：其中一些疫苗是高效的，如索尔克注射用脊髓灰质炎疫苗（</a:t>
            </a:r>
            <a:r>
              <a:rPr lang="en-US" altLang="zh-CN" dirty="0"/>
              <a:t>IPV</a:t>
            </a:r>
            <a:r>
              <a:rPr lang="zh-CN" altLang="en-US" dirty="0"/>
              <a:t>）或甲肝疫苗；其它则是一些低效、短持续期的疫苗，如灭活后可注射的霍乱疫苗，几乎已被放弃；还有一些部分灭活疫苗的效力低，需要提高其保护率和免疫的持续期，如传统的灭活流感和伤寒疫苗。</a:t>
            </a:r>
          </a:p>
        </p:txBody>
      </p:sp>
    </p:spTree>
    <p:extLst>
      <p:ext uri="{BB962C8B-B14F-4D97-AF65-F5344CB8AC3E}">
        <p14:creationId xmlns:p14="http://schemas.microsoft.com/office/powerpoint/2010/main" val="33805247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类毒素疫</a:t>
            </a:r>
            <a:r>
              <a:rPr lang="zh-CN" altLang="en-US" dirty="0" smtClean="0"/>
              <a:t>苗</a:t>
            </a:r>
            <a:endParaRPr lang="zh-CN" altLang="en-US" dirty="0"/>
          </a:p>
        </p:txBody>
      </p:sp>
      <p:sp>
        <p:nvSpPr>
          <p:cNvPr id="3" name="内容占位符 2"/>
          <p:cNvSpPr>
            <a:spLocks noGrp="1"/>
          </p:cNvSpPr>
          <p:nvPr>
            <p:ph idx="1"/>
          </p:nvPr>
        </p:nvSpPr>
        <p:spPr/>
        <p:txBody>
          <a:bodyPr>
            <a:normAutofit lnSpcReduction="10000"/>
          </a:bodyPr>
          <a:lstStyle/>
          <a:p>
            <a:r>
              <a:rPr lang="zh-CN" altLang="en-US" dirty="0"/>
              <a:t>当疾病的病理变化主要是由于强力外毒素或肠毒素引起时，类毒素疫苗具有很大的意义，如破伤风和白喉的疫苗。一般来说，肠毒素的类毒素很少成功。然而肠毒素型大肠杆菌的热稳定性肠毒素（</a:t>
            </a:r>
            <a:r>
              <a:rPr lang="en-US" altLang="zh-CN" dirty="0"/>
              <a:t>LT</a:t>
            </a:r>
            <a:r>
              <a:rPr lang="zh-CN" altLang="en-US" dirty="0"/>
              <a:t>）经遗传改造的去毒变构体，有希望成为有效的旅行者腹泻疫苗。霍乱毒素（</a:t>
            </a:r>
            <a:r>
              <a:rPr lang="en-US" altLang="zh-CN" dirty="0"/>
              <a:t>CT</a:t>
            </a:r>
            <a:r>
              <a:rPr lang="zh-CN" altLang="en-US" dirty="0"/>
              <a:t>）对应的突变可能成为更为重要的疫苗。这两种毒素的变异体甚至可以诱导很好的粘膜免疫，也是有希望的粘膜免疫佐剂。</a:t>
            </a:r>
          </a:p>
        </p:txBody>
      </p:sp>
    </p:spTree>
    <p:extLst>
      <p:ext uri="{BB962C8B-B14F-4D97-AF65-F5344CB8AC3E}">
        <p14:creationId xmlns:p14="http://schemas.microsoft.com/office/powerpoint/2010/main" val="22206846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亚单位疫苗与多肽疫</a:t>
            </a:r>
            <a:r>
              <a:rPr lang="zh-CN" altLang="en-US" dirty="0" smtClean="0"/>
              <a:t>苗</a:t>
            </a:r>
            <a:endParaRPr lang="zh-CN" altLang="en-US" dirty="0"/>
          </a:p>
        </p:txBody>
      </p:sp>
      <p:sp>
        <p:nvSpPr>
          <p:cNvPr id="3" name="内容占位符 2"/>
          <p:cNvSpPr>
            <a:spLocks noGrp="1"/>
          </p:cNvSpPr>
          <p:nvPr>
            <p:ph idx="1"/>
          </p:nvPr>
        </p:nvSpPr>
        <p:spPr/>
        <p:txBody>
          <a:bodyPr/>
          <a:lstStyle/>
          <a:p>
            <a:r>
              <a:rPr lang="en-US" altLang="zh-CN" dirty="0"/>
              <a:t>DNA</a:t>
            </a:r>
            <a:r>
              <a:rPr lang="zh-CN" altLang="en-US" dirty="0"/>
              <a:t>重组技术使得获取大量纯抗原分子成为可能。这与以病原体为原料制备的疫苗相比在技术上发生了革命性变化，使得质量更易控制，价格也更高。从效果来看，有些亚单位疫苗，如非细胞百日咳、</a:t>
            </a:r>
            <a:r>
              <a:rPr lang="en-US" altLang="zh-CN" dirty="0" err="1"/>
              <a:t>HBsAg</a:t>
            </a:r>
            <a:r>
              <a:rPr lang="zh-CN" altLang="en-US" dirty="0"/>
              <a:t>等，在低剂量就具有高免疫原性；而另外一些疫苗的免疫力则较低，要求比铝盐更强的佐剂。</a:t>
            </a:r>
          </a:p>
        </p:txBody>
      </p:sp>
    </p:spTree>
    <p:extLst>
      <p:ext uri="{BB962C8B-B14F-4D97-AF65-F5344CB8AC3E}">
        <p14:creationId xmlns:p14="http://schemas.microsoft.com/office/powerpoint/2010/main" val="113783778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载体疫</a:t>
            </a:r>
            <a:r>
              <a:rPr lang="zh-CN" altLang="en-US" dirty="0" smtClean="0"/>
              <a:t>苗</a:t>
            </a:r>
            <a:endParaRPr lang="zh-CN" altLang="en-US" dirty="0"/>
          </a:p>
        </p:txBody>
      </p:sp>
      <p:sp>
        <p:nvSpPr>
          <p:cNvPr id="3" name="内容占位符 2"/>
          <p:cNvSpPr>
            <a:spLocks noGrp="1"/>
          </p:cNvSpPr>
          <p:nvPr>
            <p:ph idx="1"/>
          </p:nvPr>
        </p:nvSpPr>
        <p:spPr/>
        <p:txBody>
          <a:bodyPr>
            <a:normAutofit fontScale="92500" lnSpcReduction="20000"/>
          </a:bodyPr>
          <a:lstStyle/>
          <a:p>
            <a:r>
              <a:rPr lang="zh-CN" altLang="en-US" dirty="0"/>
              <a:t>载体疫苗将抗原基因通过无害的微生物这种载体进入体内诱导免疫应答。它的特点是组合了减毒活疫苗强有力的免疫原性和亚单位疫苗的准确度两个优势。这种活载体疫苗的一个显著好处是可以有效在体内诱导细胞免疫，这在目前诱导细胞免疫方法还不够好、细胞免疫在一些疾病又特别重要的背景下显得很有前景。在试验中使用的重要载体有牛痘病毒的变体、脊髓灰质炎病毒、禽痘病毒、腺病毒、疱疹病毒、沙门菌、志贺菌等。也可以同时构建一个或多个细胞因子基因，这样可增强免疫反应或者改变免疫反应方向。</a:t>
            </a:r>
          </a:p>
        </p:txBody>
      </p:sp>
    </p:spTree>
    <p:extLst>
      <p:ext uri="{BB962C8B-B14F-4D97-AF65-F5344CB8AC3E}">
        <p14:creationId xmlns:p14="http://schemas.microsoft.com/office/powerpoint/2010/main" val="367238488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核酸疫</a:t>
            </a:r>
            <a:r>
              <a:rPr lang="zh-CN" altLang="en-US" dirty="0" smtClean="0"/>
              <a:t>苗</a:t>
            </a:r>
            <a:endParaRPr lang="zh-CN" altLang="en-US" dirty="0"/>
          </a:p>
        </p:txBody>
      </p:sp>
      <p:sp>
        <p:nvSpPr>
          <p:cNvPr id="3" name="内容占位符 2"/>
          <p:cNvSpPr>
            <a:spLocks noGrp="1"/>
          </p:cNvSpPr>
          <p:nvPr>
            <p:ph idx="1"/>
          </p:nvPr>
        </p:nvSpPr>
        <p:spPr/>
        <p:txBody>
          <a:bodyPr>
            <a:normAutofit fontScale="92500" lnSpcReduction="20000"/>
          </a:bodyPr>
          <a:lstStyle/>
          <a:p>
            <a:r>
              <a:rPr lang="zh-CN" altLang="en-US" dirty="0"/>
              <a:t>核酸疫苗也称之为</a:t>
            </a:r>
            <a:r>
              <a:rPr lang="en-US" altLang="zh-CN" dirty="0"/>
              <a:t>DNA</a:t>
            </a:r>
            <a:r>
              <a:rPr lang="zh-CN" altLang="en-US" dirty="0"/>
              <a:t>疫苗或裸</a:t>
            </a:r>
            <a:r>
              <a:rPr lang="en-US" altLang="zh-CN" dirty="0"/>
              <a:t>DNA</a:t>
            </a:r>
            <a:r>
              <a:rPr lang="zh-CN" altLang="en-US" dirty="0"/>
              <a:t>疫苗。它与活疫苗的关键不同之处是编码抗原的</a:t>
            </a:r>
            <a:r>
              <a:rPr lang="en-US" altLang="zh-CN" dirty="0"/>
              <a:t>DNA</a:t>
            </a:r>
            <a:r>
              <a:rPr lang="zh-CN" altLang="en-US" dirty="0"/>
              <a:t>不会在人或动物体内复制。核酸疫苗应包含一个能在哺乳细胞高效表达的强启动子元件例如人巨细胞病毒的中早期启动子；同时也需含有一个合适的</a:t>
            </a:r>
            <a:r>
              <a:rPr lang="en-US" altLang="zh-CN" dirty="0"/>
              <a:t>mRNA</a:t>
            </a:r>
            <a:r>
              <a:rPr lang="zh-CN" altLang="en-US" dirty="0"/>
              <a:t>转录终止序列。肌内注射后，</a:t>
            </a:r>
            <a:r>
              <a:rPr lang="en-US" altLang="zh-CN" dirty="0"/>
              <a:t>DNA</a:t>
            </a:r>
            <a:r>
              <a:rPr lang="zh-CN" altLang="en-US" dirty="0"/>
              <a:t>进入胞浆，然后到达肌细胞核，但并不整合到基因组。作为基因枪方法的靶细胞，肌细胞和树突状细胞均没有高速的分裂增殖现象，他们与质粒也没有高度的同源，故同源重组可能性较小。</a:t>
            </a:r>
          </a:p>
        </p:txBody>
      </p:sp>
    </p:spTree>
    <p:extLst>
      <p:ext uri="{BB962C8B-B14F-4D97-AF65-F5344CB8AC3E}">
        <p14:creationId xmlns:p14="http://schemas.microsoft.com/office/powerpoint/2010/main" val="412185577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1346</Words>
  <Application>Microsoft Office PowerPoint</Application>
  <PresentationFormat>全屏显示(4:3)</PresentationFormat>
  <Paragraphs>22</Paragraphs>
  <Slides>9</Slides>
  <Notes>0</Notes>
  <HiddenSlides>0</HiddenSlides>
  <MMClips>0</MMClips>
  <ScaleCrop>false</ScaleCrop>
  <HeadingPairs>
    <vt:vector size="4" baseType="variant">
      <vt:variant>
        <vt:lpstr>主题</vt:lpstr>
      </vt:variant>
      <vt:variant>
        <vt:i4>1</vt:i4>
      </vt:variant>
      <vt:variant>
        <vt:lpstr>幻灯片标题</vt:lpstr>
      </vt:variant>
      <vt:variant>
        <vt:i4>9</vt:i4>
      </vt:variant>
    </vt:vector>
  </HeadingPairs>
  <TitlesOfParts>
    <vt:vector size="10" baseType="lpstr">
      <vt:lpstr>Office 主题</vt:lpstr>
      <vt:lpstr>疫苗原理与分类</vt:lpstr>
      <vt:lpstr>疫苗原理</vt:lpstr>
      <vt:lpstr>疫苗分类</vt:lpstr>
      <vt:lpstr>减毒活疫苗</vt:lpstr>
      <vt:lpstr>灭活疫苗</vt:lpstr>
      <vt:lpstr>类毒素疫苗</vt:lpstr>
      <vt:lpstr>亚单位疫苗与多肽疫苗</vt:lpstr>
      <vt:lpstr>载体疫苗</vt:lpstr>
      <vt:lpstr>核酸疫苗</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疫苗原理与分类</dc:title>
  <dc:creator>Administrator</dc:creator>
  <cp:keywords>  　   　          　   　   　  　  　       　   　     　    　 　 　    　        　       　</cp:keywords>
  <dc:description>  　   　          　   　   　  　  　       　   　     　    　 　 　    　        　       　</dc:description>
  <cp:lastModifiedBy>ZYX</cp:lastModifiedBy>
  <cp:revision>2</cp:revision>
  <dcterms:created xsi:type="dcterms:W3CDTF">2016-03-24T01:40:49Z</dcterms:created>
  <dcterms:modified xsi:type="dcterms:W3CDTF">2016-03-29T13:16:55Z</dcterms:modified>
</cp:coreProperties>
</file>